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  <p:sldMasterId id="2147483780" r:id="rId2"/>
  </p:sldMasterIdLst>
  <p:notesMasterIdLst>
    <p:notesMasterId r:id="rId26"/>
  </p:notesMasterIdLst>
  <p:sldIdLst>
    <p:sldId id="256" r:id="rId3"/>
    <p:sldId id="300" r:id="rId4"/>
    <p:sldId id="269" r:id="rId5"/>
    <p:sldId id="289" r:id="rId6"/>
    <p:sldId id="287" r:id="rId7"/>
    <p:sldId id="285" r:id="rId8"/>
    <p:sldId id="268" r:id="rId9"/>
    <p:sldId id="277" r:id="rId10"/>
    <p:sldId id="295" r:id="rId11"/>
    <p:sldId id="307" r:id="rId12"/>
    <p:sldId id="302" r:id="rId13"/>
    <p:sldId id="273" r:id="rId14"/>
    <p:sldId id="274" r:id="rId15"/>
    <p:sldId id="303" r:id="rId16"/>
    <p:sldId id="310" r:id="rId17"/>
    <p:sldId id="306" r:id="rId18"/>
    <p:sldId id="308" r:id="rId19"/>
    <p:sldId id="311" r:id="rId20"/>
    <p:sldId id="305" r:id="rId21"/>
    <p:sldId id="294" r:id="rId22"/>
    <p:sldId id="312" r:id="rId23"/>
    <p:sldId id="296" r:id="rId24"/>
    <p:sldId id="281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FF6"/>
    <a:srgbClr val="0000FF"/>
    <a:srgbClr val="F347DF"/>
    <a:srgbClr val="E5FFE5"/>
    <a:srgbClr val="627A32"/>
    <a:srgbClr val="404F21"/>
    <a:srgbClr val="A7C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5226" autoAdjust="0"/>
  </p:normalViewPr>
  <p:slideViewPr>
    <p:cSldViewPr>
      <p:cViewPr varScale="1">
        <p:scale>
          <a:sx n="82" d="100"/>
          <a:sy n="82" d="100"/>
        </p:scale>
        <p:origin x="98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0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827F7-BA7F-47E9-9B07-17F713C392BE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788D3-4CED-4586-84B2-FE56A761A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7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C23E34F-51EA-4263-BA36-98F06447432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TW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此法適用哪些鳥種</a:t>
            </a:r>
            <a:r>
              <a:rPr lang="en-US" altLang="zh-TW"/>
              <a:t>?</a:t>
            </a:r>
            <a:r>
              <a:rPr lang="zh-TW" altLang="en-US"/>
              <a:t>地形？</a:t>
            </a:r>
            <a:endParaRPr lang="en-US" altLang="zh-TW"/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人時事地物</a:t>
            </a:r>
          </a:p>
        </p:txBody>
      </p:sp>
    </p:spTree>
    <p:extLst>
      <p:ext uri="{BB962C8B-B14F-4D97-AF65-F5344CB8AC3E}">
        <p14:creationId xmlns:p14="http://schemas.microsoft.com/office/powerpoint/2010/main" val="305952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F81D06-99A3-4954-B7DC-DF17EC12215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TW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02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4AEA4C-A275-4EC8-83D0-1095F5791B3E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TW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許多鳥類</a:t>
            </a:r>
            <a:r>
              <a:rPr lang="en-US" altLang="zh-TW"/>
              <a:t>2</a:t>
            </a:r>
            <a:r>
              <a:rPr lang="zh-TW" altLang="en-US"/>
              <a:t>次繁殖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只要</a:t>
            </a:r>
            <a:r>
              <a:rPr lang="en-US" altLang="zh-TW"/>
              <a:t>2</a:t>
            </a:r>
            <a:r>
              <a:rPr lang="zh-TW" altLang="en-US"/>
              <a:t>次調查、但要天天去也可以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注意：不要刻意挑選鳥況較好的資料。</a:t>
            </a:r>
          </a:p>
        </p:txBody>
      </p:sp>
    </p:spTree>
    <p:extLst>
      <p:ext uri="{BB962C8B-B14F-4D97-AF65-F5344CB8AC3E}">
        <p14:creationId xmlns:p14="http://schemas.microsoft.com/office/powerpoint/2010/main" val="63538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74961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318940"/>
            <a:ext cx="9144000" cy="2182068"/>
          </a:xfrm>
          <a:prstGeom prst="rect">
            <a:avLst/>
          </a:prstGeom>
          <a:gradFill>
            <a:gsLst>
              <a:gs pos="95000">
                <a:schemeClr val="accent3">
                  <a:lumMod val="50000"/>
                </a:schemeClr>
              </a:gs>
              <a:gs pos="5000">
                <a:schemeClr val="accent3">
                  <a:lumMod val="50000"/>
                </a:schemeClr>
              </a:gs>
              <a:gs pos="0">
                <a:schemeClr val="accent3">
                  <a:lumMod val="75000"/>
                </a:schemeClr>
              </a:gs>
              <a:gs pos="50000">
                <a:srgbClr val="404F21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1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89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05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934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22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584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648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18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335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068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35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</p:spPr>
        <p:txBody>
          <a:bodyPr/>
          <a:lstStyle>
            <a:lvl1pPr algn="l">
              <a:defRPr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itchFamily="65" charset="-120"/>
                <a:ea typeface="標楷體" pitchFamily="65" charset="-120"/>
              </a:defRPr>
            </a:lvl1pPr>
            <a:lvl2pPr>
              <a:defRPr>
                <a:latin typeface="標楷體" pitchFamily="65" charset="-120"/>
                <a:ea typeface="標楷體" pitchFamily="65" charset="-120"/>
              </a:defRPr>
            </a:lvl2pPr>
            <a:lvl3pPr>
              <a:defRPr>
                <a:latin typeface="標楷體" pitchFamily="65" charset="-120"/>
                <a:ea typeface="標楷體" pitchFamily="65" charset="-120"/>
              </a:defRPr>
            </a:lvl3pPr>
            <a:lvl4pPr>
              <a:defRPr>
                <a:latin typeface="標楷體" pitchFamily="65" charset="-120"/>
                <a:ea typeface="標楷體" pitchFamily="65" charset="-120"/>
              </a:defRPr>
            </a:lvl4pPr>
            <a:lvl5pPr>
              <a:defRPr>
                <a:latin typeface="標楷體" pitchFamily="65" charset="-120"/>
                <a:ea typeface="標楷體" pitchFamily="65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78178" y="6417204"/>
            <a:ext cx="2212622" cy="304271"/>
          </a:xfrm>
        </p:spPr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16956" y="6417204"/>
            <a:ext cx="3002844" cy="30427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74178" y="6417204"/>
            <a:ext cx="2212622" cy="304271"/>
          </a:xfrm>
        </p:spPr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-360000" y="6453368"/>
            <a:ext cx="9656908" cy="288000"/>
            <a:chOff x="-360000" y="6237312"/>
            <a:chExt cx="9656908" cy="360040"/>
          </a:xfrm>
          <a:gradFill>
            <a:gsLst>
              <a:gs pos="0">
                <a:srgbClr val="404F21"/>
              </a:gs>
              <a:gs pos="8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7" name="矩形 6"/>
            <p:cNvSpPr/>
            <p:nvPr userDrawn="1"/>
          </p:nvSpPr>
          <p:spPr>
            <a:xfrm>
              <a:off x="-360000" y="6237312"/>
              <a:ext cx="5600622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7348308" y="6237312"/>
              <a:ext cx="8961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300414" y="6237312"/>
              <a:ext cx="44805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804250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292080" y="6237312"/>
              <a:ext cx="2016224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9072883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643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230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579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69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50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4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72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85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96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1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6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39E66-D689-4358-AC1B-CB4CFFFE4720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24" descr="LOGO-TERSI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1173033" cy="11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1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0A77-1BF4-4343-8E53-0F89879603A5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BDAC3-D6F1-45B9-BA55-F3DA5E56CC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70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9512" y="1598935"/>
            <a:ext cx="8712968" cy="1470025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以公民科學推動</a:t>
            </a:r>
            <a:r>
              <a:rPr lang="zh-TW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臺灣獼猴長期監測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8655" y="3789040"/>
            <a:ext cx="5463505" cy="2448272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b="1" u="sng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范孟雯</a:t>
            </a:r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張仕</a:t>
            </a:r>
            <a:r>
              <a:rPr lang="zh-TW" altLang="en-US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緯 柯智仁</a:t>
            </a:r>
            <a:endParaRPr lang="en-US" altLang="zh-TW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徐瑋婷 </a:t>
            </a:r>
            <a:r>
              <a:rPr lang="zh-TW" altLang="en-US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蔡明剛 張安瑜 </a:t>
            </a:r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林瑞興</a:t>
            </a:r>
            <a:endParaRPr lang="en-US" altLang="zh-TW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600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行政院農業委員會</a:t>
            </a:r>
            <a:r>
              <a:rPr lang="en-US" altLang="zh-TW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特有生物研究保育中心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2836836"/>
            <a:ext cx="2810024" cy="4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何處可設樣點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優先選擇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 TW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提供的樣區。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 TW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經系統化設置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目前無志工認養的樣區。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如果過去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已有設樣點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，若無樣點再自設樣點。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若樣區位置難以到達，或不適合，則再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自設樣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可在巡視路線上，並且無</a:t>
            </a:r>
            <a:r>
              <a:rPr lang="en-US" altLang="zh-TW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BBS TW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樣區的地方自設樣區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2" y="3828855"/>
            <a:ext cx="8842051" cy="23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58068"/>
            <a:ext cx="3312368" cy="57649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各處轄區與樣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228217"/>
              </p:ext>
            </p:extLst>
          </p:nvPr>
        </p:nvGraphicFramePr>
        <p:xfrm>
          <a:off x="971600" y="1412776"/>
          <a:ext cx="3456384" cy="4269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3430436993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818706306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9394686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設置的</a:t>
                      </a:r>
                      <a:endParaRPr lang="en-US" altLang="zh-TW" sz="2000" u="none" strike="noStrike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樣區數</a:t>
                      </a:r>
                      <a:endParaRPr lang="zh-TW" alt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設置的</a:t>
                      </a:r>
                      <a:endParaRPr lang="en-US" altLang="zh-TW" sz="2000" u="none" strike="noStrike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樣點數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2154431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307128534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92142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689332658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525403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892327826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1168468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105786600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2653272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385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2452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61250800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936577" y="4077072"/>
            <a:ext cx="1047709" cy="22057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35" y="3767663"/>
            <a:ext cx="792087" cy="3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GIS</a:t>
            </a:r>
            <a:r>
              <a:rPr lang="zh-TW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圖層中森林林型分類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="" xmlns:a16="http://schemas.microsoft.com/office/drawing/2014/main" id="{462C9577-393C-4055-8740-F6B97E5D7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992131"/>
              </p:ext>
            </p:extLst>
          </p:nvPr>
        </p:nvGraphicFramePr>
        <p:xfrm>
          <a:off x="1115616" y="1484785"/>
          <a:ext cx="7200800" cy="48582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51480">
                  <a:extLst>
                    <a:ext uri="{9D8B030D-6E8A-4147-A177-3AD203B41FA5}">
                      <a16:colId xmlns="" xmlns:a16="http://schemas.microsoft.com/office/drawing/2014/main" val="3751811360"/>
                    </a:ext>
                  </a:extLst>
                </a:gridCol>
                <a:gridCol w="3349320">
                  <a:extLst>
                    <a:ext uri="{9D8B030D-6E8A-4147-A177-3AD203B41FA5}">
                      <a16:colId xmlns="" xmlns:a16="http://schemas.microsoft.com/office/drawing/2014/main" val="4246319630"/>
                    </a:ext>
                  </a:extLst>
                </a:gridCol>
              </a:tblGrid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第四次森林資源調查林型分類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本計畫林型分類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560560736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闊葉樹林型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97141367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針葉樹林型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890893873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508946267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針闊葉樹混淆林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952061915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竹闊混淆林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3016268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竹針闊混淆林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1346879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竹針混淆林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19857478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待成林地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157230371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裸露地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1218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判斷樣點森林類型的方式</a:t>
            </a:r>
            <a:endParaRPr lang="zh-TW" altLang="en-US" sz="36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10421" y="5640992"/>
            <a:ext cx="7149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綠色代表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森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林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圖層，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虛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線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樣點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向外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延伸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公尺後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範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圍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取</a:t>
            </a:r>
            <a:r>
              <a:rPr lang="en-US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公尺內</a:t>
            </a:r>
            <a:r>
              <a:rPr lang="zh-TW" altLang="en-US" kern="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距離最近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的森林類型，作為樣點的森林類型。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81" y="1249726"/>
            <a:ext cx="75731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根據蔡碧芝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(2006)</a:t>
            </a:r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臺東的研究結果顯示距離樹林邊緣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公尺以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內的非森林地，也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常有猴群的</a:t>
            </a:r>
            <a:r>
              <a:rPr lang="zh-TW" altLang="zh-TW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活動</a:t>
            </a:r>
            <a:r>
              <a:rPr lang="zh-TW" altLang="en-US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3059832" y="2392726"/>
            <a:ext cx="3287103" cy="3254152"/>
            <a:chOff x="3604329" y="20592"/>
            <a:chExt cx="5519351" cy="5486400"/>
          </a:xfrm>
        </p:grpSpPr>
        <p:sp>
          <p:nvSpPr>
            <p:cNvPr id="14" name="矩形 7"/>
            <p:cNvSpPr/>
            <p:nvPr/>
          </p:nvSpPr>
          <p:spPr>
            <a:xfrm>
              <a:off x="6055360" y="20592"/>
              <a:ext cx="3068320" cy="5486400"/>
            </a:xfrm>
            <a:custGeom>
              <a:avLst/>
              <a:gdLst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0 w 3068320"/>
                <a:gd name="connsiteY4" fmla="*/ 0 h 6045200"/>
                <a:gd name="connsiteX0" fmla="*/ 56 w 3068376"/>
                <a:gd name="connsiteY0" fmla="*/ 0 h 6045200"/>
                <a:gd name="connsiteX1" fmla="*/ 3068376 w 3068376"/>
                <a:gd name="connsiteY1" fmla="*/ 0 h 6045200"/>
                <a:gd name="connsiteX2" fmla="*/ 3068376 w 3068376"/>
                <a:gd name="connsiteY2" fmla="*/ 6045200 h 6045200"/>
                <a:gd name="connsiteX3" fmla="*/ 56 w 3068376"/>
                <a:gd name="connsiteY3" fmla="*/ 6045200 h 6045200"/>
                <a:gd name="connsiteX4" fmla="*/ 290577 w 3068376"/>
                <a:gd name="connsiteY4" fmla="*/ 1483360 h 6045200"/>
                <a:gd name="connsiteX5" fmla="*/ 56 w 3068376"/>
                <a:gd name="connsiteY5" fmla="*/ 0 h 6045200"/>
                <a:gd name="connsiteX0" fmla="*/ 11 w 3068331"/>
                <a:gd name="connsiteY0" fmla="*/ 0 h 6045200"/>
                <a:gd name="connsiteX1" fmla="*/ 3068331 w 3068331"/>
                <a:gd name="connsiteY1" fmla="*/ 0 h 6045200"/>
                <a:gd name="connsiteX2" fmla="*/ 3068331 w 3068331"/>
                <a:gd name="connsiteY2" fmla="*/ 6045200 h 6045200"/>
                <a:gd name="connsiteX3" fmla="*/ 11 w 3068331"/>
                <a:gd name="connsiteY3" fmla="*/ 6045200 h 6045200"/>
                <a:gd name="connsiteX4" fmla="*/ 290532 w 3068331"/>
                <a:gd name="connsiteY4" fmla="*/ 1483360 h 6045200"/>
                <a:gd name="connsiteX5" fmla="*/ 11 w 3068331"/>
                <a:gd name="connsiteY5" fmla="*/ 0 h 6045200"/>
                <a:gd name="connsiteX0" fmla="*/ 61758 w 3130078"/>
                <a:gd name="connsiteY0" fmla="*/ 0 h 6045200"/>
                <a:gd name="connsiteX1" fmla="*/ 3130078 w 3130078"/>
                <a:gd name="connsiteY1" fmla="*/ 0 h 6045200"/>
                <a:gd name="connsiteX2" fmla="*/ 3130078 w 3130078"/>
                <a:gd name="connsiteY2" fmla="*/ 6045200 h 6045200"/>
                <a:gd name="connsiteX3" fmla="*/ 61758 w 3130078"/>
                <a:gd name="connsiteY3" fmla="*/ 6045200 h 6045200"/>
                <a:gd name="connsiteX4" fmla="*/ 1612119 w 3130078"/>
                <a:gd name="connsiteY4" fmla="*/ 3576320 h 6045200"/>
                <a:gd name="connsiteX5" fmla="*/ 352279 w 3130078"/>
                <a:gd name="connsiteY5" fmla="*/ 1483360 h 6045200"/>
                <a:gd name="connsiteX6" fmla="*/ 61758 w 3130078"/>
                <a:gd name="connsiteY6" fmla="*/ 0 h 6045200"/>
                <a:gd name="connsiteX0" fmla="*/ 61758 w 3130078"/>
                <a:gd name="connsiteY0" fmla="*/ 0 h 6045200"/>
                <a:gd name="connsiteX1" fmla="*/ 3130078 w 3130078"/>
                <a:gd name="connsiteY1" fmla="*/ 0 h 6045200"/>
                <a:gd name="connsiteX2" fmla="*/ 3130078 w 3130078"/>
                <a:gd name="connsiteY2" fmla="*/ 6045200 h 6045200"/>
                <a:gd name="connsiteX3" fmla="*/ 61758 w 3130078"/>
                <a:gd name="connsiteY3" fmla="*/ 6045200 h 6045200"/>
                <a:gd name="connsiteX4" fmla="*/ 1612119 w 3130078"/>
                <a:gd name="connsiteY4" fmla="*/ 3576320 h 6045200"/>
                <a:gd name="connsiteX5" fmla="*/ 352279 w 3130078"/>
                <a:gd name="connsiteY5" fmla="*/ 1483360 h 6045200"/>
                <a:gd name="connsiteX6" fmla="*/ 61758 w 3130078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111760 w 3068320"/>
                <a:gd name="connsiteY3" fmla="*/ 547624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111760 w 3068320"/>
                <a:gd name="connsiteY3" fmla="*/ 547624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111760 w 3068320"/>
                <a:gd name="connsiteY3" fmla="*/ 5476240 h 6045200"/>
                <a:gd name="connsiteX4" fmla="*/ 534361 w 3068320"/>
                <a:gd name="connsiteY4" fmla="*/ 318008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5486400"/>
                <a:gd name="connsiteX1" fmla="*/ 3068320 w 3068320"/>
                <a:gd name="connsiteY1" fmla="*/ 0 h 5486400"/>
                <a:gd name="connsiteX2" fmla="*/ 3048000 w 3068320"/>
                <a:gd name="connsiteY2" fmla="*/ 5486400 h 5486400"/>
                <a:gd name="connsiteX3" fmla="*/ 111760 w 3068320"/>
                <a:gd name="connsiteY3" fmla="*/ 5476240 h 5486400"/>
                <a:gd name="connsiteX4" fmla="*/ 534361 w 3068320"/>
                <a:gd name="connsiteY4" fmla="*/ 3180080 h 5486400"/>
                <a:gd name="connsiteX5" fmla="*/ 290521 w 3068320"/>
                <a:gd name="connsiteY5" fmla="*/ 1483360 h 5486400"/>
                <a:gd name="connsiteX6" fmla="*/ 0 w 3068320"/>
                <a:gd name="connsiteY6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8320" h="5486400">
                  <a:moveTo>
                    <a:pt x="0" y="0"/>
                  </a:moveTo>
                  <a:lnTo>
                    <a:pt x="3068320" y="0"/>
                  </a:lnTo>
                  <a:cubicBezTo>
                    <a:pt x="3061547" y="1828800"/>
                    <a:pt x="3054773" y="3657600"/>
                    <a:pt x="3048000" y="5486400"/>
                  </a:cubicBezTo>
                  <a:lnTo>
                    <a:pt x="111760" y="5476240"/>
                  </a:lnTo>
                  <a:cubicBezTo>
                    <a:pt x="1624913" y="4140200"/>
                    <a:pt x="485941" y="3940387"/>
                    <a:pt x="534361" y="3180080"/>
                  </a:cubicBezTo>
                  <a:cubicBezTo>
                    <a:pt x="582781" y="2419773"/>
                    <a:pt x="150981" y="1937173"/>
                    <a:pt x="290521" y="1483360"/>
                  </a:cubicBezTo>
                  <a:cubicBezTo>
                    <a:pt x="803281" y="552027"/>
                    <a:pt x="96840" y="49445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流程圖: 接點 14"/>
            <p:cNvSpPr/>
            <p:nvPr/>
          </p:nvSpPr>
          <p:spPr>
            <a:xfrm>
              <a:off x="3604329" y="1281531"/>
              <a:ext cx="3459892" cy="3328086"/>
            </a:xfrm>
            <a:prstGeom prst="flowChartConnector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流程圖: 接點 15"/>
            <p:cNvSpPr>
              <a:spLocks/>
            </p:cNvSpPr>
            <p:nvPr/>
          </p:nvSpPr>
          <p:spPr>
            <a:xfrm>
              <a:off x="4988286" y="2612766"/>
              <a:ext cx="691978" cy="66561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單箭頭接點 16"/>
            <p:cNvCxnSpPr>
              <a:stCxn id="16" idx="4"/>
              <a:endCxn id="15" idx="4"/>
            </p:cNvCxnSpPr>
            <p:nvPr/>
          </p:nvCxnSpPr>
          <p:spPr>
            <a:xfrm>
              <a:off x="5334275" y="3278384"/>
              <a:ext cx="0" cy="13312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4272417" y="3543151"/>
              <a:ext cx="1114857" cy="622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20m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004048" y="276276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森林圖層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4289414" y="4008096"/>
            <a:ext cx="524281" cy="88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301456" y="342522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0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23" y="660408"/>
            <a:ext cx="3197867" cy="5690898"/>
          </a:xfrm>
          <a:prstGeom prst="rect">
            <a:avLst/>
          </a:prstGeom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844429"/>
              </p:ext>
            </p:extLst>
          </p:nvPr>
        </p:nvGraphicFramePr>
        <p:xfrm>
          <a:off x="848743" y="1412776"/>
          <a:ext cx="3132348" cy="415682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83087">
                  <a:extLst>
                    <a:ext uri="{9D8B030D-6E8A-4147-A177-3AD203B41FA5}">
                      <a16:colId xmlns="" xmlns:a16="http://schemas.microsoft.com/office/drawing/2014/main" val="3430436993"/>
                    </a:ext>
                  </a:extLst>
                </a:gridCol>
                <a:gridCol w="783087">
                  <a:extLst>
                    <a:ext uri="{9D8B030D-6E8A-4147-A177-3AD203B41FA5}">
                      <a16:colId xmlns="" xmlns:a16="http://schemas.microsoft.com/office/drawing/2014/main" val="4165757533"/>
                    </a:ext>
                  </a:extLst>
                </a:gridCol>
                <a:gridCol w="783087">
                  <a:extLst>
                    <a:ext uri="{9D8B030D-6E8A-4147-A177-3AD203B41FA5}">
                      <a16:colId xmlns="" xmlns:a16="http://schemas.microsoft.com/office/drawing/2014/main" val="3854824379"/>
                    </a:ext>
                  </a:extLst>
                </a:gridCol>
                <a:gridCol w="783087">
                  <a:extLst>
                    <a:ext uri="{9D8B030D-6E8A-4147-A177-3AD203B41FA5}">
                      <a16:colId xmlns="" xmlns:a16="http://schemas.microsoft.com/office/drawing/2014/main" val="29394686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alt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2154431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269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307128534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342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92142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295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689332658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286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525403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295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892327826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1168468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261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105786600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2653272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2328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124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2452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61250800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樣點於各林型分布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76" y="4221088"/>
            <a:ext cx="792088" cy="209966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142" y="2791480"/>
            <a:ext cx="1688480" cy="11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FE5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15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5904656"/>
          </a:xfrm>
          <a:blipFill dpi="0" rotWithShape="1">
            <a:blip r:embed="rId2" cstate="screen"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標題 14"/>
          <p:cNvSpPr>
            <a:spLocks noGrp="1"/>
          </p:cNvSpPr>
          <p:nvPr>
            <p:ph type="title"/>
          </p:nvPr>
        </p:nvSpPr>
        <p:spPr>
          <a:xfrm>
            <a:off x="827584" y="3356992"/>
            <a:ext cx="6373366" cy="720080"/>
          </a:xfrm>
          <a:solidFill>
            <a:schemeClr val="bg1">
              <a:alpha val="72000"/>
            </a:schemeClr>
          </a:solidFill>
          <a:effectLst>
            <a:softEdge rad="0"/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進行野外調查與資料回傳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53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8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404664"/>
            <a:ext cx="7293496" cy="381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4996089"/>
            <a:ext cx="7391164" cy="98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331640" y="4257007"/>
            <a:ext cx="694295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數量欄位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defRPr/>
            </a:pP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依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情況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勾選；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猴群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不需猴群個體數量，確認為猴群即可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67544" y="2060848"/>
            <a:ext cx="738664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野外記錄方法</a:t>
            </a:r>
          </a:p>
        </p:txBody>
      </p:sp>
    </p:spTree>
    <p:extLst>
      <p:ext uri="{BB962C8B-B14F-4D97-AF65-F5344CB8AC3E}">
        <p14:creationId xmlns:p14="http://schemas.microsoft.com/office/powerpoint/2010/main" val="40470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資料回傳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809" y="1904514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現場調查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記錄表的掃描</a:t>
            </a:r>
            <a:r>
              <a:rPr lang="en-US" altLang="zh-TW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en-US" altLang="zh-TW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86374" y="1904514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樣點環境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endParaRPr lang="en-US" altLang="zh-TW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40152" y="190451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記錄表彙整後的</a:t>
            </a:r>
            <a:r>
              <a:rPr lang="zh-TW" altLang="en-US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783" y="2420888"/>
            <a:ext cx="3314669" cy="2172667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3024777" y="2420888"/>
            <a:ext cx="2572291" cy="2155087"/>
            <a:chOff x="3151837" y="2820532"/>
            <a:chExt cx="2572291" cy="2155087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4194" y="2820532"/>
              <a:ext cx="2569934" cy="930951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1837" y="4025016"/>
              <a:ext cx="2535466" cy="950603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420888"/>
            <a:ext cx="2568177" cy="36724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36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猴群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分布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2" y="953"/>
            <a:ext cx="3312368" cy="57966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8012956" y="4077072"/>
            <a:ext cx="1047709" cy="22057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707" y="3765535"/>
            <a:ext cx="792087" cy="3094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706" y="3498880"/>
            <a:ext cx="793629" cy="300617"/>
          </a:xfrm>
          <a:prstGeom prst="rect">
            <a:avLst/>
          </a:prstGeom>
        </p:spPr>
      </p:pic>
      <p:graphicFrame>
        <p:nvGraphicFramePr>
          <p:cNvPr id="8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762561"/>
              </p:ext>
            </p:extLst>
          </p:nvPr>
        </p:nvGraphicFramePr>
        <p:xfrm>
          <a:off x="262887" y="1206836"/>
          <a:ext cx="5605256" cy="5212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8960">
                  <a:extLst>
                    <a:ext uri="{9D8B030D-6E8A-4147-A177-3AD203B41FA5}">
                      <a16:colId xmlns="" xmlns:a16="http://schemas.microsoft.com/office/drawing/2014/main" val="601662807"/>
                    </a:ext>
                  </a:extLst>
                </a:gridCol>
                <a:gridCol w="302987">
                  <a:extLst>
                    <a:ext uri="{9D8B030D-6E8A-4147-A177-3AD203B41FA5}">
                      <a16:colId xmlns="" xmlns:a16="http://schemas.microsoft.com/office/drawing/2014/main" val="3601077245"/>
                    </a:ext>
                  </a:extLst>
                </a:gridCol>
                <a:gridCol w="738530">
                  <a:extLst>
                    <a:ext uri="{9D8B030D-6E8A-4147-A177-3AD203B41FA5}">
                      <a16:colId xmlns="" xmlns:a16="http://schemas.microsoft.com/office/drawing/2014/main" val="3701724698"/>
                    </a:ext>
                  </a:extLst>
                </a:gridCol>
                <a:gridCol w="927897">
                  <a:extLst>
                    <a:ext uri="{9D8B030D-6E8A-4147-A177-3AD203B41FA5}">
                      <a16:colId xmlns="" xmlns:a16="http://schemas.microsoft.com/office/drawing/2014/main" val="2261542145"/>
                    </a:ext>
                  </a:extLst>
                </a:gridCol>
                <a:gridCol w="549164">
                  <a:extLst>
                    <a:ext uri="{9D8B030D-6E8A-4147-A177-3AD203B41FA5}">
                      <a16:colId xmlns="" xmlns:a16="http://schemas.microsoft.com/office/drawing/2014/main" val="2621255306"/>
                    </a:ext>
                  </a:extLst>
                </a:gridCol>
                <a:gridCol w="814277">
                  <a:extLst>
                    <a:ext uri="{9D8B030D-6E8A-4147-A177-3AD203B41FA5}">
                      <a16:colId xmlns="" xmlns:a16="http://schemas.microsoft.com/office/drawing/2014/main" val="2102700550"/>
                    </a:ext>
                  </a:extLst>
                </a:gridCol>
                <a:gridCol w="1363441">
                  <a:extLst>
                    <a:ext uri="{9D8B030D-6E8A-4147-A177-3AD203B41FA5}">
                      <a16:colId xmlns="" xmlns:a16="http://schemas.microsoft.com/office/drawing/2014/main" val="505835992"/>
                    </a:ext>
                  </a:extLst>
                </a:gridCol>
              </a:tblGrid>
              <a:tr h="25730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樣點數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猴群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猴群比例</a:t>
                      </a: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274563744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7721982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0078177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27363880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335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36536113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5618503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55945750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136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13419313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6920183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417197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043929264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90079221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269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254876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8785703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234462313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346659498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9575573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52783297"/>
                  </a:ext>
                </a:extLst>
              </a:tr>
              <a:tr h="26506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2931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220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33533036"/>
                  </a:ext>
                </a:extLst>
              </a:tr>
            </a:tbl>
          </a:graphicData>
        </a:graphic>
      </p:graphicFrame>
      <p:sp>
        <p:nvSpPr>
          <p:cNvPr id="9" name="書卷 (水平) 8"/>
          <p:cNvSpPr/>
          <p:nvPr/>
        </p:nvSpPr>
        <p:spPr>
          <a:xfrm>
            <a:off x="4053159" y="188640"/>
            <a:ext cx="2246884" cy="864096"/>
          </a:xfrm>
          <a:prstGeom prst="horizont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335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位參與調查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62887" y="5590177"/>
            <a:ext cx="5605255" cy="567438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536" y="6433591"/>
            <a:ext cx="82659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比例</a:t>
            </a:r>
            <a:r>
              <a:rPr lang="zh-TW" altLang="en-US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猴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群數除以樣點數所計算而成</a:t>
            </a: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2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048672" cy="3777283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群數的時序變化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年林務局獼猴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調查資料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(95%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的樣點可在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788024" y="2348880"/>
            <a:ext cx="0" cy="2986199"/>
          </a:xfrm>
          <a:prstGeom prst="straightConnector1">
            <a:avLst/>
          </a:prstGeom>
          <a:ln w="28575">
            <a:solidFill>
              <a:srgbClr val="F347D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11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749808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前言和目標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3661" y="1473964"/>
            <a:ext cx="8229600" cy="483535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有效經營管理獼猴資源與人猴衝突的問題，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必需掌握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獼猴之空間分布、族群量和棲地利用等資訊，才能提出合宜的經營管理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族群量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年間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變動，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僅南投名間、彰化二水有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2011-2012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1999-2000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年間以及高雄壽山有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年和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年的族群量調查資料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可進行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年間的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臺灣全島的獼猴族群分布和數量估算，僅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1997-2000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年進行過一次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</a:t>
            </a:r>
            <a:r>
              <a:rPr lang="en-US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李等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2000) 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。雖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專家群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獼猴自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保育類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調為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類。</a:t>
            </a:r>
            <a:endParaRPr lang="en-US" altLang="zh-TW" sz="2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科學數據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實有必要推動可快速重複的調查方式，監測全島的獼猴族群。 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en-US" sz="21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運用公民科學進行此</a:t>
            </a:r>
            <a:r>
              <a:rPr lang="zh-TW" altLang="zh-TW" sz="21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zh-TW" sz="21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尺度、長期性的監測。</a:t>
            </a:r>
            <a:endParaRPr lang="en-US" altLang="zh-TW" sz="21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64" y="50881"/>
            <a:ext cx="3735250" cy="13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59632"/>
            <a:ext cx="8229600" cy="5112568"/>
          </a:xfrm>
        </p:spPr>
        <p:txBody>
          <a:bodyPr>
            <a:no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為了統一樣點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，在調查季前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，請林務局發文傳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的樣點座標。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獼猴調查時間調整成在</a:t>
            </a:r>
            <a:r>
              <a: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時之前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因獼猴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資料需進行檢核與分析，建議資料回傳期限訂為</a:t>
            </a:r>
            <a:r>
              <a:rPr lang="en-US" altLang="zh-TW" sz="20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20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資料回傳的項目：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現場記錄表掃描</a:t>
            </a:r>
            <a:r>
              <a:rPr lang="en-US" altLang="zh-TW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、樣點棲地環境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r>
              <a:rPr lang="en-US" altLang="zh-TW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及紀錄表彙整後的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電子檔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為了輔助確認樣點位置，請協助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填寫樣點位置說明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為能迅速且直接的聯繫，請提供林管處及工作站負責人的聯絡方式。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53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明年調查時請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特別注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有搖樹和叫聲的情況，表示有猴群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請不要重複記錄同一猴群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請以</a:t>
            </a: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看到的第</a:t>
            </a:r>
            <a:r>
              <a:rPr lang="en-US" altLang="zh-TW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隻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獼猴為準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891674"/>
            <a:ext cx="4300802" cy="24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498" y="1057348"/>
            <a:ext cx="3821988" cy="52779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9672" y="157718"/>
            <a:ext cx="7689923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ooper Black" panose="0208090404030B020404" pitchFamily="18" charset="0"/>
                <a:ea typeface="微軟正黑體" panose="020B0604030504040204" pitchFamily="34" charset="-120"/>
              </a:rPr>
              <a:t>BBS</a:t>
            </a:r>
            <a:r>
              <a:rPr lang="zh-TW" altLang="en-US" dirty="0">
                <a:latin typeface="Cooper Black" panose="0208090404030B020404" pitchFamily="18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ooper Black" panose="0208090404030B020404" pitchFamily="18" charset="0"/>
                <a:ea typeface="微軟正黑體" panose="020B0604030504040204" pitchFamily="34" charset="-120"/>
              </a:rPr>
              <a:t>Taiwan </a:t>
            </a:r>
            <a:r>
              <a:rPr lang="en-US" altLang="zh-TW" sz="4000" dirty="0">
                <a:latin typeface="Walbaum Display SemiBold" panose="02070703090703020303" pitchFamily="18" charset="0"/>
                <a:ea typeface="微軟正黑體" panose="020B0604030504040204" pitchFamily="34" charset="-120"/>
              </a:rPr>
              <a:t>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27" y="5083089"/>
            <a:ext cx="761805" cy="7524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48264" y="5274660"/>
            <a:ext cx="193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 Taiwan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923783" y="5554339"/>
            <a:ext cx="195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林務局獼猴樣點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77A22F9-FD64-425F-87BA-52BC9E998112}"/>
              </a:ext>
            </a:extLst>
          </p:cNvPr>
          <p:cNvSpPr/>
          <p:nvPr/>
        </p:nvSpPr>
        <p:spPr>
          <a:xfrm>
            <a:off x="395536" y="1685426"/>
            <a:ext cx="4392488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在林地的調查樣點數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 Taiwan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：每年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1574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2452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  <a:endParaRPr lang="zh-TW" altLang="en-US" sz="2400" dirty="0"/>
          </a:p>
          <a:p>
            <a:pPr algn="ctr">
              <a:lnSpc>
                <a:spcPct val="150000"/>
              </a:lnSpc>
            </a:pPr>
            <a:r>
              <a:rPr lang="en-US" altLang="zh-TW" sz="2400" dirty="0"/>
              <a:t>||</a:t>
            </a: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4026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954" y="5625158"/>
            <a:ext cx="281335" cy="2752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28224" y="5877272"/>
            <a:ext cx="536064" cy="433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書卷 (水平) 11"/>
          <p:cNvSpPr/>
          <p:nvPr/>
        </p:nvSpPr>
        <p:spPr>
          <a:xfrm>
            <a:off x="1571650" y="5229968"/>
            <a:ext cx="2246884" cy="864096"/>
          </a:xfrm>
          <a:prstGeom prst="horizontalScroll">
            <a:avLst/>
          </a:prstGeom>
          <a:solidFill>
            <a:srgbClr val="FDBFF6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經費需求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826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700808"/>
            <a:ext cx="8496944" cy="1470025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you!</a:t>
            </a:r>
            <a:endParaRPr lang="zh-TW" altLang="en-US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 descr="「台灣獼猴」的圖片搜尋結果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4" b="89920" l="0" r="90000">
                        <a14:foregroundMark x1="9375" y1="61008" x2="9500" y2="51724"/>
                        <a14:foregroundMark x1="35500" y1="55438" x2="34125" y2="38196"/>
                        <a14:foregroundMark x1="2875" y1="79576" x2="2875" y2="79576"/>
                        <a14:foregroundMark x1="35000" y1="68170" x2="62500" y2="49337"/>
                        <a14:foregroundMark x1="33500" y1="67109" x2="17375" y2="70822"/>
                        <a14:foregroundMark x1="17000" y1="74536" x2="3125" y2="76658"/>
                        <a14:foregroundMark x1="4875" y1="78515" x2="8500" y2="68966"/>
                        <a14:foregroundMark x1="7500" y1="78515" x2="16500" y2="71883"/>
                        <a14:foregroundMark x1="11500" y1="78780" x2="32750" y2="74801"/>
                        <a14:foregroundMark x1="3875" y1="83820" x2="18625" y2="82228"/>
                        <a14:foregroundMark x1="6250" y1="77454" x2="9375" y2="73210"/>
                        <a14:foregroundMark x1="13375" y1="78249" x2="21875" y2="72679"/>
                        <a14:foregroundMark x1="20125" y1="77984" x2="23750" y2="74536"/>
                        <a14:foregroundMark x1="9125" y1="78249" x2="11250" y2="72149"/>
                        <a14:foregroundMark x1="7250" y1="79841" x2="6500" y2="72944"/>
                        <a14:foregroundMark x1="8750" y1="78780" x2="15625" y2="72944"/>
                        <a14:foregroundMark x1="13625" y1="77188" x2="18625" y2="71353"/>
                        <a14:backgroundMark x1="4750" y1="76127" x2="32875" y2="75862"/>
                        <a14:backgroundMark x1="42000" y1="50398" x2="42000" y2="50398"/>
                        <a14:backgroundMark x1="42000" y1="52785" x2="42000" y2="52785"/>
                        <a14:backgroundMark x1="41875" y1="55172" x2="41875" y2="55172"/>
                        <a14:backgroundMark x1="78500" y1="24403" x2="78500" y2="24403"/>
                        <a14:backgroundMark x1="79375" y1="27586" x2="79375" y2="27586"/>
                        <a14:backgroundMark x1="79250" y1="44828" x2="79250" y2="44828"/>
                        <a14:backgroundMark x1="79875" y1="29443" x2="79875" y2="29443"/>
                        <a14:backgroundMark x1="41250" y1="56233" x2="41250" y2="56233"/>
                        <a14:backgroundMark x1="58250" y1="65252" x2="58250" y2="65252"/>
                        <a14:backgroundMark x1="59000" y1="63926" x2="59000" y2="63926"/>
                        <a14:backgroundMark x1="57750" y1="64721" x2="57750" y2="64721"/>
                      </a14:backgroundRemoval>
                    </a14:imgEffect>
                    <a14:imgEffect>
                      <a14:artisticCutout trans="3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0453"/>
          <a:stretch/>
        </p:blipFill>
        <p:spPr bwMode="auto">
          <a:xfrm rot="179580">
            <a:off x="2398506" y="4630241"/>
            <a:ext cx="7461493" cy="24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8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144" cy="6858000"/>
          </a:xfrm>
        </p:spPr>
      </p:pic>
      <p:sp>
        <p:nvSpPr>
          <p:cNvPr id="8" name="橢圓形圖說文字 7"/>
          <p:cNvSpPr/>
          <p:nvPr/>
        </p:nvSpPr>
        <p:spPr>
          <a:xfrm rot="199579">
            <a:off x="4357604" y="2790603"/>
            <a:ext cx="2592100" cy="1440013"/>
          </a:xfrm>
          <a:prstGeom prst="wedgeEllipseCallout">
            <a:avLst>
              <a:gd name="adj1" fmla="val 49814"/>
              <a:gd name="adj2" fmla="val 54877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獼猴監測</a:t>
            </a:r>
          </a:p>
        </p:txBody>
      </p:sp>
      <p:sp>
        <p:nvSpPr>
          <p:cNvPr id="9" name="爆炸 1 8"/>
          <p:cNvSpPr/>
          <p:nvPr/>
        </p:nvSpPr>
        <p:spPr>
          <a:xfrm rot="20476012">
            <a:off x="3996508" y="2651265"/>
            <a:ext cx="1152128" cy="739850"/>
          </a:xfrm>
          <a:prstGeom prst="irregularSeal1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7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標題 1"/>
          <p:cNvSpPr>
            <a:spLocks noGrp="1"/>
          </p:cNvSpPr>
          <p:nvPr>
            <p:ph type="title" idx="4294967295"/>
          </p:nvPr>
        </p:nvSpPr>
        <p:spPr>
          <a:xfrm>
            <a:off x="1082120" y="267767"/>
            <a:ext cx="7886700" cy="933450"/>
          </a:xfrm>
        </p:spPr>
        <p:txBody>
          <a:bodyPr lIns="0" rIns="0" bIns="0" anchor="b"/>
          <a:lstStyle/>
          <a:p>
            <a:pPr eaLnBrk="1" hangingPunct="1"/>
            <a:r>
              <a:rPr lang="zh-TW" altLang="en-US" sz="40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臺灣繁殖鳥類大調查</a:t>
            </a:r>
            <a:r>
              <a:rPr lang="zh-TW" altLang="en-US" sz="4800" b="1" u="sng" dirty="0">
                <a:solidFill>
                  <a:schemeClr val="accent2"/>
                </a:solidFill>
                <a:ea typeface="微軟正黑體" panose="020B0604030504040204" pitchFamily="34" charset="-120"/>
              </a:rPr>
              <a:t>調查方法</a:t>
            </a:r>
          </a:p>
        </p:txBody>
      </p:sp>
      <p:sp>
        <p:nvSpPr>
          <p:cNvPr id="59394" name="內容版面配置區 2"/>
          <p:cNvSpPr>
            <a:spLocks noGrp="1"/>
          </p:cNvSpPr>
          <p:nvPr>
            <p:ph idx="4294967295"/>
          </p:nvPr>
        </p:nvSpPr>
        <p:spPr>
          <a:xfrm>
            <a:off x="251520" y="2618259"/>
            <a:ext cx="5441950" cy="3835077"/>
          </a:xfrm>
        </p:spPr>
        <p:txBody>
          <a:bodyPr>
            <a:normAutofit fontScale="92500" lnSpcReduction="10000"/>
          </a:bodyPr>
          <a:lstStyle/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每年固定調查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樣區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直線距離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&gt;200m)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以調查者為圓心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停留固定時間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鳥種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看到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聽到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距離、結群、時段</a:t>
            </a: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D05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TW" altLang="zh-TW" sz="3200">
              <a:latin typeface="微軟正黑體" charset="0"/>
              <a:ea typeface="微軟正黑體" charset="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213481" y="1452538"/>
            <a:ext cx="5913438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定點計數法</a:t>
            </a:r>
          </a:p>
        </p:txBody>
      </p:sp>
      <p:grpSp>
        <p:nvGrpSpPr>
          <p:cNvPr id="59397" name="Group 9"/>
          <p:cNvGrpSpPr>
            <a:grpSpLocks/>
          </p:cNvGrpSpPr>
          <p:nvPr/>
        </p:nvGrpSpPr>
        <p:grpSpPr bwMode="auto">
          <a:xfrm>
            <a:off x="5868144" y="3451504"/>
            <a:ext cx="3176588" cy="2794000"/>
            <a:chOff x="3080" y="1446"/>
            <a:chExt cx="2357" cy="2077"/>
          </a:xfrm>
        </p:grpSpPr>
        <p:pic>
          <p:nvPicPr>
            <p:cNvPr id="59398" name="Picture 2" descr="圖片1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" y="1446"/>
              <a:ext cx="2357" cy="2077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014" y="1480"/>
              <a:ext cx="1244" cy="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>
                <a:latin typeface="微軟正黑體" charset="0"/>
                <a:ea typeface="微軟正黑體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395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內容版面配置區 2"/>
          <p:cNvSpPr>
            <a:spLocks noGrp="1"/>
          </p:cNvSpPr>
          <p:nvPr>
            <p:ph type="body" sz="half" idx="1"/>
          </p:nvPr>
        </p:nvSpPr>
        <p:spPr>
          <a:xfrm>
            <a:off x="1412629" y="52738"/>
            <a:ext cx="8410575" cy="1267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zh-TW" altLang="en-US" sz="44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調查時間</a:t>
            </a:r>
            <a:endParaRPr lang="en-US" altLang="zh-TW" sz="44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720725" y="1616075"/>
            <a:ext cx="7324725" cy="4905375"/>
            <a:chOff x="794" y="346"/>
            <a:chExt cx="4173" cy="2767"/>
          </a:xfrm>
        </p:grpSpPr>
        <p:sp>
          <p:nvSpPr>
            <p:cNvPr id="87044" name="Rectangle 15"/>
            <p:cNvSpPr>
              <a:spLocks noChangeArrowheads="1"/>
            </p:cNvSpPr>
            <p:nvPr/>
          </p:nvSpPr>
          <p:spPr bwMode="auto">
            <a:xfrm>
              <a:off x="794" y="346"/>
              <a:ext cx="4173" cy="2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/>
            </a:p>
          </p:txBody>
        </p:sp>
        <p:grpSp>
          <p:nvGrpSpPr>
            <p:cNvPr id="119812" name="Group 2"/>
            <p:cNvGrpSpPr>
              <a:grpSpLocks/>
            </p:cNvGrpSpPr>
            <p:nvPr/>
          </p:nvGrpSpPr>
          <p:grpSpPr bwMode="auto">
            <a:xfrm>
              <a:off x="961" y="664"/>
              <a:ext cx="3878" cy="2329"/>
              <a:chOff x="406" y="1480"/>
              <a:chExt cx="4561" cy="2739"/>
            </a:xfrm>
          </p:grpSpPr>
          <p:pic>
            <p:nvPicPr>
              <p:cNvPr id="119816" name="圖片 10180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935" b="55704"/>
              <a:stretch>
                <a:fillRect/>
              </a:stretch>
            </p:blipFill>
            <p:spPr bwMode="auto">
              <a:xfrm>
                <a:off x="748" y="1480"/>
                <a:ext cx="4219" cy="2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817" name="Text Box 4"/>
              <p:cNvSpPr txBox="1">
                <a:spLocks noChangeArrowheads="1"/>
              </p:cNvSpPr>
              <p:nvPr/>
            </p:nvSpPr>
            <p:spPr bwMode="auto">
              <a:xfrm>
                <a:off x="406" y="1706"/>
                <a:ext cx="371" cy="2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察覺鳥種數相對百分比</a:t>
                </a:r>
                <a:endParaRPr kumimoji="1" lang="zh-TW" altLang="en-US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9818" name="Text Box 5"/>
              <p:cNvSpPr txBox="1">
                <a:spLocks noChangeArrowheads="1"/>
              </p:cNvSpPr>
              <p:nvPr/>
            </p:nvSpPr>
            <p:spPr bwMode="auto">
              <a:xfrm>
                <a:off x="2051" y="3913"/>
                <a:ext cx="1958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距離日出時間 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小時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kumimoji="1" lang="zh-TW" altLang="zh-TW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9813" name="AutoShape 7"/>
            <p:cNvSpPr>
              <a:spLocks noChangeArrowheads="1"/>
            </p:cNvSpPr>
            <p:nvPr/>
          </p:nvSpPr>
          <p:spPr bwMode="auto">
            <a:xfrm rot="-5400000">
              <a:off x="3426" y="889"/>
              <a:ext cx="317" cy="501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solidFill>
                  <a:srgbClr val="FFFF99"/>
                </a:solidFill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9814" name="Text Box 8"/>
            <p:cNvSpPr txBox="1">
              <a:spLocks noChangeArrowheads="1"/>
            </p:cNvSpPr>
            <p:nvPr/>
          </p:nvSpPr>
          <p:spPr bwMode="auto">
            <a:xfrm>
              <a:off x="3334" y="693"/>
              <a:ext cx="500" cy="288"/>
            </a:xfrm>
            <a:prstGeom prst="rect">
              <a:avLst/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TW" altLang="en-US" sz="2400">
                  <a:solidFill>
                    <a:srgbClr val="FF3399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正午</a:t>
              </a:r>
              <a:endParaRPr kumimoji="1" lang="zh-TW" altLang="en-US" sz="1800">
                <a:solidFill>
                  <a:srgbClr val="FF33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9815" name="Rectangle 9"/>
            <p:cNvSpPr>
              <a:spLocks noChangeArrowheads="1"/>
            </p:cNvSpPr>
            <p:nvPr/>
          </p:nvSpPr>
          <p:spPr bwMode="auto">
            <a:xfrm>
              <a:off x="1346" y="629"/>
              <a:ext cx="1196" cy="212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67541" y="1375796"/>
            <a:ext cx="5447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日出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後</a:t>
            </a:r>
            <a:r>
              <a:rPr lang="en-US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4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小時</a:t>
            </a:r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內</a:t>
            </a:r>
            <a:r>
              <a:rPr lang="zh-TW" altLang="en-US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完成調查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zh-TW" sz="2400" dirty="0" smtClean="0">
                <a:latin typeface="Calibri Light" panose="020F0302020204030204" pitchFamily="34" charset="0"/>
                <a:ea typeface="微軟正黑體" panose="020B0604030504040204" pitchFamily="34" charset="-120"/>
              </a:rPr>
              <a:t>約</a:t>
            </a:r>
            <a:r>
              <a:rPr lang="en-US" altLang="zh-TW" sz="2400" dirty="0" smtClean="0">
                <a:latin typeface="Calibri Light" panose="020F0302020204030204" pitchFamily="34" charset="0"/>
                <a:ea typeface="微軟正黑體" panose="020B0604030504040204" pitchFamily="34" charset="-120"/>
              </a:rPr>
              <a:t>9:30</a:t>
            </a:r>
            <a:r>
              <a:rPr lang="zh-TW" altLang="zh-TW" sz="2400" dirty="0" smtClean="0">
                <a:latin typeface="Calibri Light" panose="020F0302020204030204" pitchFamily="34" charset="0"/>
                <a:ea typeface="微軟正黑體" panose="020B0604030504040204" pitchFamily="34" charset="-120"/>
              </a:rPr>
              <a:t>前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結束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5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680" y="260648"/>
            <a:ext cx="7818438" cy="868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執行方式</a:t>
            </a:r>
          </a:p>
        </p:txBody>
      </p:sp>
      <p:pic>
        <p:nvPicPr>
          <p:cNvPr id="114691" name="Picture 7" descr="https://57e52e42-a-e25720ca-s-sites.googlegroups.com/a/birds-tesri.twbbs.org/bbs-taiwan/method-1/preparation/%E8%AA%BF%E6%9F%A5%E6%9C%88%E4%BB%BDv.s.%E6%B5%B7%E6%8B%94.png?attachauth=ANoY7cobE_WQqrvA4iEg7nERBRQSri86xUmCtQwrPeVNwO9ZY64wQ7boW67ubqVaYRYxOt1nEkjBJ9trCAgs455bR9XGUmTsXgvEB9Z_bn3ebhrhkbshz5-STddGWkqr4bp890Xj5ygUg1yJXc_g67yByNx4Qo6goF9c2eYah2ck3cIhjaWXpdUWvlTdDex-g8RW8LKU3mrjYioW7KDZ5HVGPk_u4t-a3iy6iE78ruRGgFOGJDXam6DVxiiu2_QKysKXC7LpckgT7okgS1A0jhuT1w9VKcWA4cNWgZMJTMocBiPUzIjKr5q_FJMBLTjfTTmJgHPTsPtY&amp;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570" y="1917662"/>
            <a:ext cx="5076576" cy="273630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07504" y="4432846"/>
            <a:ext cx="5045888" cy="395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2899" y="1485321"/>
            <a:ext cx="365162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1.  </a:t>
            </a:r>
            <a:r>
              <a:rPr lang="zh-TW" altLang="en-US" sz="20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調查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期間為每年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3 -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月，一年調查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次，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兩次相隔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至少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星期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2.  </a:t>
            </a:r>
            <a:r>
              <a:rPr lang="zh-TW" altLang="en-US" sz="20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請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志工在進行鳥類調查的同時，將每個樣點發現的獼猴記錄下來。紀錄內容區分為猴群與孤猴。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Picture 2" descr="https://sites.google.com/a/birds-tesri.twbbs.org/bbs-taiwan/_/rsrc/1421204188791/ji-hua-he-zuo/bian-shi-te-zheng/%E7%8C%B4%E7%BE%A4%E8%88%87%E5%AD%A4%E4%B9%8B%E8%A8%98%E9%8C%84%E3%80%81%E8%BE%A6%E8%AD%98%E8%A6%81%E9%BB%9E-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1923" y="-99392"/>
            <a:ext cx="515461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2780928"/>
            <a:ext cx="4359578" cy="34678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343638" y="12687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</a:t>
            </a:r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</a:t>
            </a:r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宣導</a:t>
            </a:r>
            <a:endParaRPr lang="zh-TW" altLang="en-US" sz="36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311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數支背景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59" name="Freeform 3"/>
          <p:cNvSpPr>
            <a:spLocks/>
          </p:cNvSpPr>
          <p:nvPr/>
        </p:nvSpPr>
        <p:spPr bwMode="auto">
          <a:xfrm>
            <a:off x="-23813" y="4365625"/>
            <a:ext cx="3205163" cy="2492375"/>
          </a:xfrm>
          <a:custGeom>
            <a:avLst/>
            <a:gdLst>
              <a:gd name="T0" fmla="*/ 468 w 2019"/>
              <a:gd name="T1" fmla="*/ 4 h 1570"/>
              <a:gd name="T2" fmla="*/ 17 w 2019"/>
              <a:gd name="T3" fmla="*/ 0 h 1570"/>
              <a:gd name="T4" fmla="*/ 3 w 2019"/>
              <a:gd name="T5" fmla="*/ 358 h 1570"/>
              <a:gd name="T6" fmla="*/ 3 w 2019"/>
              <a:gd name="T7" fmla="*/ 817 h 1570"/>
              <a:gd name="T8" fmla="*/ 6 w 2019"/>
              <a:gd name="T9" fmla="*/ 1303 h 1570"/>
              <a:gd name="T10" fmla="*/ 9 w 2019"/>
              <a:gd name="T11" fmla="*/ 1567 h 1570"/>
              <a:gd name="T12" fmla="*/ 2019 w 2019"/>
              <a:gd name="T13" fmla="*/ 1567 h 1570"/>
              <a:gd name="T14" fmla="*/ 1395 w 2019"/>
              <a:gd name="T15" fmla="*/ 1336 h 1570"/>
              <a:gd name="T16" fmla="*/ 843 w 2019"/>
              <a:gd name="T17" fmla="*/ 859 h 1570"/>
              <a:gd name="T18" fmla="*/ 507 w 2019"/>
              <a:gd name="T19" fmla="*/ 343 h 1570"/>
              <a:gd name="T20" fmla="*/ 468 w 2019"/>
              <a:gd name="T21" fmla="*/ 4 h 1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19" h="1570">
                <a:moveTo>
                  <a:pt x="468" y="4"/>
                </a:moveTo>
                <a:lnTo>
                  <a:pt x="17" y="0"/>
                </a:lnTo>
                <a:cubicBezTo>
                  <a:pt x="17" y="0"/>
                  <a:pt x="0" y="94"/>
                  <a:pt x="3" y="358"/>
                </a:cubicBezTo>
                <a:cubicBezTo>
                  <a:pt x="6" y="622"/>
                  <a:pt x="3" y="703"/>
                  <a:pt x="3" y="817"/>
                </a:cubicBezTo>
                <a:cubicBezTo>
                  <a:pt x="3" y="931"/>
                  <a:pt x="9" y="1132"/>
                  <a:pt x="6" y="1303"/>
                </a:cubicBezTo>
                <a:cubicBezTo>
                  <a:pt x="3" y="1474"/>
                  <a:pt x="10" y="1558"/>
                  <a:pt x="9" y="1567"/>
                </a:cubicBezTo>
                <a:cubicBezTo>
                  <a:pt x="10" y="1564"/>
                  <a:pt x="2019" y="1570"/>
                  <a:pt x="2019" y="1567"/>
                </a:cubicBezTo>
                <a:cubicBezTo>
                  <a:pt x="2018" y="1567"/>
                  <a:pt x="1602" y="1444"/>
                  <a:pt x="1395" y="1336"/>
                </a:cubicBezTo>
                <a:cubicBezTo>
                  <a:pt x="1188" y="1228"/>
                  <a:pt x="1005" y="1042"/>
                  <a:pt x="843" y="859"/>
                </a:cubicBezTo>
                <a:cubicBezTo>
                  <a:pt x="681" y="676"/>
                  <a:pt x="531" y="418"/>
                  <a:pt x="507" y="343"/>
                </a:cubicBezTo>
                <a:cubicBezTo>
                  <a:pt x="438" y="154"/>
                  <a:pt x="468" y="4"/>
                  <a:pt x="468" y="4"/>
                </a:cubicBezTo>
                <a:close/>
              </a:path>
            </a:pathLst>
          </a:custGeom>
          <a:solidFill>
            <a:srgbClr val="99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98660" name="Group 4"/>
          <p:cNvGrpSpPr>
            <a:grpSpLocks/>
          </p:cNvGrpSpPr>
          <p:nvPr/>
        </p:nvGrpSpPr>
        <p:grpSpPr bwMode="auto">
          <a:xfrm>
            <a:off x="611188" y="4348163"/>
            <a:ext cx="5899150" cy="2535237"/>
            <a:chOff x="385" y="2739"/>
            <a:chExt cx="3716" cy="1597"/>
          </a:xfrm>
        </p:grpSpPr>
        <p:sp>
          <p:nvSpPr>
            <p:cNvPr id="198661" name="Freeform 5"/>
            <p:cNvSpPr>
              <a:spLocks/>
            </p:cNvSpPr>
            <p:nvPr/>
          </p:nvSpPr>
          <p:spPr bwMode="auto">
            <a:xfrm>
              <a:off x="420" y="2757"/>
              <a:ext cx="3681" cy="1579"/>
            </a:xfrm>
            <a:custGeom>
              <a:avLst/>
              <a:gdLst>
                <a:gd name="T0" fmla="*/ 2424 w 3681"/>
                <a:gd name="T1" fmla="*/ 0 h 1579"/>
                <a:gd name="T2" fmla="*/ 30 w 3681"/>
                <a:gd name="T3" fmla="*/ 3 h 1579"/>
                <a:gd name="T4" fmla="*/ 126 w 3681"/>
                <a:gd name="T5" fmla="*/ 459 h 1579"/>
                <a:gd name="T6" fmla="*/ 822 w 3681"/>
                <a:gd name="T7" fmla="*/ 1239 h 1579"/>
                <a:gd name="T8" fmla="*/ 1716 w 3681"/>
                <a:gd name="T9" fmla="*/ 1575 h 1579"/>
                <a:gd name="T10" fmla="*/ 3438 w 3681"/>
                <a:gd name="T11" fmla="*/ 1569 h 1579"/>
                <a:gd name="T12" fmla="*/ 3681 w 3681"/>
                <a:gd name="T13" fmla="*/ 1167 h 1579"/>
                <a:gd name="T14" fmla="*/ 3477 w 3681"/>
                <a:gd name="T15" fmla="*/ 1251 h 1579"/>
                <a:gd name="T16" fmla="*/ 2877 w 3681"/>
                <a:gd name="T17" fmla="*/ 1140 h 1579"/>
                <a:gd name="T18" fmla="*/ 2490 w 3681"/>
                <a:gd name="T19" fmla="*/ 795 h 1579"/>
                <a:gd name="T20" fmla="*/ 2379 w 3681"/>
                <a:gd name="T21" fmla="*/ 339 h 1579"/>
                <a:gd name="T22" fmla="*/ 2424 w 3681"/>
                <a:gd name="T23" fmla="*/ 0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81" h="1579">
                  <a:moveTo>
                    <a:pt x="2424" y="0"/>
                  </a:moveTo>
                  <a:lnTo>
                    <a:pt x="30" y="3"/>
                  </a:lnTo>
                  <a:cubicBezTo>
                    <a:pt x="30" y="3"/>
                    <a:pt x="0" y="213"/>
                    <a:pt x="126" y="459"/>
                  </a:cubicBezTo>
                  <a:cubicBezTo>
                    <a:pt x="252" y="705"/>
                    <a:pt x="553" y="1044"/>
                    <a:pt x="822" y="1239"/>
                  </a:cubicBezTo>
                  <a:cubicBezTo>
                    <a:pt x="1092" y="1434"/>
                    <a:pt x="1520" y="1567"/>
                    <a:pt x="1716" y="1575"/>
                  </a:cubicBezTo>
                  <a:cubicBezTo>
                    <a:pt x="1904" y="1579"/>
                    <a:pt x="3440" y="1560"/>
                    <a:pt x="3438" y="1569"/>
                  </a:cubicBezTo>
                  <a:cubicBezTo>
                    <a:pt x="3440" y="1566"/>
                    <a:pt x="3630" y="1321"/>
                    <a:pt x="3681" y="1167"/>
                  </a:cubicBezTo>
                  <a:cubicBezTo>
                    <a:pt x="3678" y="1167"/>
                    <a:pt x="3561" y="1245"/>
                    <a:pt x="3477" y="1251"/>
                  </a:cubicBezTo>
                  <a:cubicBezTo>
                    <a:pt x="3393" y="1257"/>
                    <a:pt x="3104" y="1268"/>
                    <a:pt x="2877" y="1140"/>
                  </a:cubicBezTo>
                  <a:cubicBezTo>
                    <a:pt x="2721" y="1050"/>
                    <a:pt x="2575" y="927"/>
                    <a:pt x="2490" y="795"/>
                  </a:cubicBezTo>
                  <a:cubicBezTo>
                    <a:pt x="2407" y="661"/>
                    <a:pt x="2390" y="471"/>
                    <a:pt x="2379" y="339"/>
                  </a:cubicBezTo>
                  <a:cubicBezTo>
                    <a:pt x="2391" y="189"/>
                    <a:pt x="2424" y="0"/>
                    <a:pt x="2424" y="0"/>
                  </a:cubicBezTo>
                  <a:close/>
                </a:path>
              </a:pathLst>
            </a:custGeom>
            <a:solidFill>
              <a:srgbClr val="0066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2" name="Text Box 6"/>
            <p:cNvSpPr txBox="1">
              <a:spLocks noChangeArrowheads="1"/>
            </p:cNvSpPr>
            <p:nvPr/>
          </p:nvSpPr>
          <p:spPr bwMode="auto">
            <a:xfrm>
              <a:off x="385" y="2739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003399"/>
                  </a:solidFill>
                </a:rPr>
                <a:t>100 m</a:t>
              </a:r>
            </a:p>
          </p:txBody>
        </p:sp>
      </p:grpSp>
      <p:grpSp>
        <p:nvGrpSpPr>
          <p:cNvPr id="198663" name="Group 7"/>
          <p:cNvGrpSpPr>
            <a:grpSpLocks/>
          </p:cNvGrpSpPr>
          <p:nvPr/>
        </p:nvGrpSpPr>
        <p:grpSpPr bwMode="auto">
          <a:xfrm>
            <a:off x="4427538" y="4348163"/>
            <a:ext cx="3054350" cy="2033587"/>
            <a:chOff x="2789" y="2739"/>
            <a:chExt cx="1924" cy="1281"/>
          </a:xfrm>
        </p:grpSpPr>
        <p:sp>
          <p:nvSpPr>
            <p:cNvPr id="198664" name="Freeform 8"/>
            <p:cNvSpPr>
              <a:spLocks/>
            </p:cNvSpPr>
            <p:nvPr/>
          </p:nvSpPr>
          <p:spPr bwMode="auto">
            <a:xfrm>
              <a:off x="2789" y="2757"/>
              <a:ext cx="1924" cy="1263"/>
            </a:xfrm>
            <a:custGeom>
              <a:avLst/>
              <a:gdLst>
                <a:gd name="T0" fmla="*/ 1725 w 2121"/>
                <a:gd name="T1" fmla="*/ 6 h 1321"/>
                <a:gd name="T2" fmla="*/ 63 w 2121"/>
                <a:gd name="T3" fmla="*/ 0 h 1321"/>
                <a:gd name="T4" fmla="*/ 6 w 2121"/>
                <a:gd name="T5" fmla="*/ 408 h 1321"/>
                <a:gd name="T6" fmla="*/ 405 w 2121"/>
                <a:gd name="T7" fmla="*/ 1101 h 1321"/>
                <a:gd name="T8" fmla="*/ 1146 w 2121"/>
                <a:gd name="T9" fmla="*/ 1317 h 1321"/>
                <a:gd name="T10" fmla="*/ 1437 w 2121"/>
                <a:gd name="T11" fmla="*/ 1236 h 1321"/>
                <a:gd name="T12" fmla="*/ 2121 w 2121"/>
                <a:gd name="T13" fmla="*/ 135 h 1321"/>
                <a:gd name="T14" fmla="*/ 1989 w 2121"/>
                <a:gd name="T15" fmla="*/ 162 h 1321"/>
                <a:gd name="T16" fmla="*/ 1839 w 2121"/>
                <a:gd name="T17" fmla="*/ 138 h 1321"/>
                <a:gd name="T18" fmla="*/ 1758 w 2121"/>
                <a:gd name="T19" fmla="*/ 75 h 1321"/>
                <a:gd name="T20" fmla="*/ 1725 w 2121"/>
                <a:gd name="T21" fmla="*/ 6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1" h="1321">
                  <a:moveTo>
                    <a:pt x="1725" y="6"/>
                  </a:moveTo>
                  <a:lnTo>
                    <a:pt x="63" y="0"/>
                  </a:lnTo>
                  <a:cubicBezTo>
                    <a:pt x="63" y="0"/>
                    <a:pt x="0" y="141"/>
                    <a:pt x="6" y="408"/>
                  </a:cubicBezTo>
                  <a:cubicBezTo>
                    <a:pt x="12" y="675"/>
                    <a:pt x="108" y="897"/>
                    <a:pt x="405" y="1101"/>
                  </a:cubicBezTo>
                  <a:cubicBezTo>
                    <a:pt x="702" y="1305"/>
                    <a:pt x="930" y="1308"/>
                    <a:pt x="1146" y="1317"/>
                  </a:cubicBezTo>
                  <a:cubicBezTo>
                    <a:pt x="1354" y="1321"/>
                    <a:pt x="1440" y="1227"/>
                    <a:pt x="1437" y="1236"/>
                  </a:cubicBezTo>
                  <a:cubicBezTo>
                    <a:pt x="1440" y="1233"/>
                    <a:pt x="2065" y="296"/>
                    <a:pt x="2121" y="135"/>
                  </a:cubicBezTo>
                  <a:cubicBezTo>
                    <a:pt x="2118" y="135"/>
                    <a:pt x="2052" y="162"/>
                    <a:pt x="1989" y="162"/>
                  </a:cubicBezTo>
                  <a:cubicBezTo>
                    <a:pt x="1926" y="162"/>
                    <a:pt x="1877" y="156"/>
                    <a:pt x="1839" y="138"/>
                  </a:cubicBezTo>
                  <a:cubicBezTo>
                    <a:pt x="1801" y="120"/>
                    <a:pt x="1777" y="103"/>
                    <a:pt x="1758" y="75"/>
                  </a:cubicBezTo>
                  <a:cubicBezTo>
                    <a:pt x="1753" y="61"/>
                    <a:pt x="1725" y="6"/>
                    <a:pt x="1725" y="6"/>
                  </a:cubicBezTo>
                  <a:close/>
                </a:path>
              </a:pathLst>
            </a:custGeom>
            <a:solidFill>
              <a:srgbClr val="FF3399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5" name="Text Box 9"/>
            <p:cNvSpPr txBox="1">
              <a:spLocks noChangeArrowheads="1"/>
            </p:cNvSpPr>
            <p:nvPr/>
          </p:nvSpPr>
          <p:spPr bwMode="auto">
            <a:xfrm>
              <a:off x="2790" y="2739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CC0066"/>
                  </a:solidFill>
                </a:rPr>
                <a:t>25m</a:t>
              </a:r>
            </a:p>
          </p:txBody>
        </p:sp>
      </p:grpSp>
      <p:pic>
        <p:nvPicPr>
          <p:cNvPr id="198701" name="Picture 45" descr="鳩_Red Turtle035拷貝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1168012">
            <a:off x="179388" y="5661025"/>
            <a:ext cx="10096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4" name="Picture 48" descr="鳩_Red Turtle035拷貝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65144">
            <a:off x="1247775" y="1828800"/>
            <a:ext cx="9652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5" name="Picture 49" descr="白尾八哥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475" y="5680075"/>
            <a:ext cx="108108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6" name="Picture 50" descr="燕子_fly2047拷貝1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725" y="1557338"/>
            <a:ext cx="636588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7" name="Picture 51" descr="燕子_fly2047拷貝1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71080">
            <a:off x="5795963" y="549275"/>
            <a:ext cx="63658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9" name="Picture 53" descr="麻雀-0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13144">
            <a:off x="4716463" y="46529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0" name="Picture 54" descr="麻雀-0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13144">
            <a:off x="4932363" y="42211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1" name="Picture 55" descr="麻雀-0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13144">
            <a:off x="5292725" y="4868863"/>
            <a:ext cx="7921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2" name="Picture 56" descr="麻雀-0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1579532">
            <a:off x="827088" y="4508500"/>
            <a:ext cx="79216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3" name="Picture 57" descr="麻雀-0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9338" y="50847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4" name="Picture 58" descr="麻雀-0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1500" y="44370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6" name="Picture 60" descr="麻雀-0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888" y="4941888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7" name="Picture 81" descr="鳩_Spotted033拷貝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613" y="4797425"/>
            <a:ext cx="1095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8" name="Picture 82" descr="鳩_Spotted033拷貝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79370">
            <a:off x="2627313" y="4508500"/>
            <a:ext cx="10366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9" name="Picture 83" descr="赤腰燕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988" y="620713"/>
            <a:ext cx="957262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740" name="Text Box 84"/>
          <p:cNvSpPr txBox="1">
            <a:spLocks noChangeArrowheads="1"/>
          </p:cNvSpPr>
          <p:nvPr/>
        </p:nvSpPr>
        <p:spPr bwMode="auto">
          <a:xfrm>
            <a:off x="8151813" y="34512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pic>
        <p:nvPicPr>
          <p:cNvPr id="198750" name="Picture 94" descr="家八哥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4437063"/>
            <a:ext cx="900112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1" name="Picture 95" descr="家八哥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00" y="3644900"/>
            <a:ext cx="900113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4" name="Picture 98" descr="小猴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8888" y="3284538"/>
            <a:ext cx="1720850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2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與林務局合作獼猴調查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請護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管人員在其巡視的地區，依循前述標準化的方法進行臺灣獼猴的監測工作，以擴增調查的樣點數和資料。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完成樣點設置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嘗試調查，並熟悉調查流程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至少完成一次的調查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88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3321</TotalTime>
  <Words>1197</Words>
  <Application>Microsoft Office PowerPoint</Application>
  <PresentationFormat>如螢幕大小 (4:3)</PresentationFormat>
  <Paragraphs>320</Paragraphs>
  <Slides>23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35" baseType="lpstr">
      <vt:lpstr>Walbaum Display SemiBold</vt:lpstr>
      <vt:lpstr>微軟正黑體</vt:lpstr>
      <vt:lpstr>新細明體</vt:lpstr>
      <vt:lpstr>標楷體</vt:lpstr>
      <vt:lpstr>Arial</vt:lpstr>
      <vt:lpstr>Calibri</vt:lpstr>
      <vt:lpstr>Calibri Light</vt:lpstr>
      <vt:lpstr>Cooper Black</vt:lpstr>
      <vt:lpstr>Times New Roman</vt:lpstr>
      <vt:lpstr>Wingdings</vt:lpstr>
      <vt:lpstr>Office 佈景主題</vt:lpstr>
      <vt:lpstr>自訂設計</vt:lpstr>
      <vt:lpstr>以公民科學推動臺灣獼猴長期監測</vt:lpstr>
      <vt:lpstr>前言和目標</vt:lpstr>
      <vt:lpstr>PowerPoint 簡報</vt:lpstr>
      <vt:lpstr>臺灣繁殖鳥類大調查調查方法</vt:lpstr>
      <vt:lpstr>PowerPoint 簡報</vt:lpstr>
      <vt:lpstr>執行方式</vt:lpstr>
      <vt:lpstr>PowerPoint 簡報</vt:lpstr>
      <vt:lpstr>PowerPoint 簡報</vt:lpstr>
      <vt:lpstr>與林務局合作獼猴調查</vt:lpstr>
      <vt:lpstr>何處可設樣點?</vt:lpstr>
      <vt:lpstr>各處轄區與樣點位置</vt:lpstr>
      <vt:lpstr>GIS圖層中森林林型分類</vt:lpstr>
      <vt:lpstr>判斷樣點森林類型的方式</vt:lpstr>
      <vt:lpstr>樣點於各林型分布</vt:lpstr>
      <vt:lpstr>進行野外調查與資料回傳</vt:lpstr>
      <vt:lpstr>PowerPoint 簡報</vt:lpstr>
      <vt:lpstr>資料回傳</vt:lpstr>
      <vt:lpstr>猴群分布</vt:lpstr>
      <vt:lpstr>樣點數及猴群數的時序變化</vt:lpstr>
      <vt:lpstr>問題及解決方案</vt:lpstr>
      <vt:lpstr>明年調查時請特別注意</vt:lpstr>
      <vt:lpstr>BBS Taiwan X 林務局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臺灣獼猴族群長期監測系統推動 105年度期末結案報告</dc:title>
  <dc:creator>user</dc:creator>
  <cp:lastModifiedBy>user</cp:lastModifiedBy>
  <cp:revision>230</cp:revision>
  <dcterms:created xsi:type="dcterms:W3CDTF">2016-12-07T05:51:22Z</dcterms:created>
  <dcterms:modified xsi:type="dcterms:W3CDTF">2019-12-20T09:00:04Z</dcterms:modified>
</cp:coreProperties>
</file>